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63" r:id="rId2"/>
    <p:sldId id="256" r:id="rId3"/>
    <p:sldId id="257" r:id="rId4"/>
    <p:sldId id="261" r:id="rId5"/>
    <p:sldId id="260" r:id="rId6"/>
  </p:sldIdLst>
  <p:sldSz cx="9144000" cy="6858000" type="screen4x3"/>
  <p:notesSz cx="7099300" cy="102346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82"/>
    <p:restoredTop sz="94643"/>
  </p:normalViewPr>
  <p:slideViewPr>
    <p:cSldViewPr>
      <p:cViewPr varScale="1">
        <p:scale>
          <a:sx n="120" d="100"/>
          <a:sy n="120" d="100"/>
        </p:scale>
        <p:origin x="118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F31FD-55B3-4EEC-892E-ADC61CE3581D}" type="datetimeFigureOut">
              <a:rPr lang="it-IT" smtClean="0"/>
              <a:t>22/07/19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02E767-1A16-47A5-A8E1-27FFEBF792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81156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png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87ED2-1BA2-4CC8-B09B-949961C5D5AE}" type="datetimeFigureOut">
              <a:rPr lang="it-IT" smtClean="0"/>
              <a:t>22/07/19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D9290-85C4-4FD8-A201-994099B9A5C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13533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FD9290-85C4-4FD8-A201-994099B9A5C2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8798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FD9290-85C4-4FD8-A201-994099B9A5C2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3239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FD9290-85C4-4FD8-A201-994099B9A5C2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63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00" y="1122363"/>
            <a:ext cx="1270000" cy="127000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22/07/19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22/07/19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22/07/19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22/07/19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22/07/19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22/07/19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22/07/19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22/07/19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263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orning lectures…">
            <a:extLst>
              <a:ext uri="{FF2B5EF4-FFF2-40B4-BE49-F238E27FC236}">
                <a16:creationId xmlns:a16="http://schemas.microsoft.com/office/drawing/2014/main" id="{B1830583-F7AE-FA41-9B79-19C2EEE094B7}"/>
              </a:ext>
            </a:extLst>
          </p:cNvPr>
          <p:cNvSpPr txBox="1">
            <a:spLocks/>
          </p:cNvSpPr>
          <p:nvPr/>
        </p:nvSpPr>
        <p:spPr>
          <a:xfrm>
            <a:off x="899592" y="2420888"/>
            <a:ext cx="7509135" cy="41235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Morning</a:t>
            </a: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 </a:t>
            </a: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lectures</a:t>
            </a:r>
            <a:endParaRPr lang="it-IT" dirty="0">
              <a:ea typeface="Univers LT Std 45 Light"/>
              <a:cs typeface="Univers LT Std 45 Light"/>
              <a:sym typeface="Univers LT Std 45 Light"/>
            </a:endParaRP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Coffee break</a:t>
            </a: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12.00-13.30 Lunch</a:t>
            </a: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Installation </a:t>
            </a: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helpdesk</a:t>
            </a:r>
            <a:endParaRPr lang="it-IT" dirty="0">
              <a:ea typeface="Univers LT Std 45 Light"/>
              <a:cs typeface="Univers LT Std 45 Light"/>
              <a:sym typeface="Univers LT Std 45 Light"/>
            </a:endParaRP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Afternoon</a:t>
            </a: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 </a:t>
            </a: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Labs</a:t>
            </a:r>
            <a:endParaRPr lang="it-IT" dirty="0">
              <a:ea typeface="Univers LT Std 45 Light"/>
              <a:cs typeface="Univers LT Std 45 Light"/>
              <a:sym typeface="Univers LT Std 45 Light"/>
            </a:endParaRP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Flashlight</a:t>
            </a: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 </a:t>
            </a: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tasks</a:t>
            </a: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 (@Mike)</a:t>
            </a: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Coffee break</a:t>
            </a: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Sports and </a:t>
            </a: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Leisure</a:t>
            </a:r>
            <a:endParaRPr lang="it-IT" dirty="0">
              <a:ea typeface="Univers LT Std 45 Light"/>
              <a:cs typeface="Univers LT Std 45 Light"/>
              <a:sym typeface="Univers LT Std 45 Light"/>
            </a:endParaRP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Dinner</a:t>
            </a:r>
            <a:endParaRPr lang="it-IT" dirty="0">
              <a:ea typeface="Univers LT Std 45 Light"/>
              <a:cs typeface="Univers LT Std 45 Light"/>
              <a:sym typeface="Univers LT Std 45 Light"/>
            </a:endParaRP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Evening</a:t>
            </a: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 sessions</a:t>
            </a:r>
          </a:p>
          <a:p>
            <a:pPr>
              <a:defRPr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pP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Social </a:t>
            </a: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event</a:t>
            </a: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 / </a:t>
            </a: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expedition</a:t>
            </a: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 </a:t>
            </a: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into</a:t>
            </a:r>
            <a:r>
              <a:rPr lang="it-IT" dirty="0">
                <a:ea typeface="Univers LT Std 45 Light"/>
                <a:cs typeface="Univers LT Std 45 Light"/>
                <a:sym typeface="Univers LT Std 45 Light"/>
              </a:rPr>
              <a:t> the </a:t>
            </a:r>
            <a:r>
              <a:rPr lang="it-IT" dirty="0" err="1">
                <a:ea typeface="Univers LT Std 45 Light"/>
                <a:cs typeface="Univers LT Std 45 Light"/>
                <a:sym typeface="Univers LT Std 45 Light"/>
              </a:rPr>
              <a:t>mountains</a:t>
            </a:r>
            <a:endParaRPr lang="it-IT" dirty="0">
              <a:ea typeface="Univers LT Std 45 Light"/>
              <a:cs typeface="Univers LT Std 45 Light"/>
              <a:sym typeface="Univers LT Std 45 Light"/>
            </a:endParaRPr>
          </a:p>
        </p:txBody>
      </p:sp>
      <p:sp>
        <p:nvSpPr>
          <p:cNvPr id="5" name="Welcome to CSAMA 2019 (16th edition)">
            <a:extLst>
              <a:ext uri="{FF2B5EF4-FFF2-40B4-BE49-F238E27FC236}">
                <a16:creationId xmlns:a16="http://schemas.microsoft.com/office/drawing/2014/main" id="{E45F0016-F5CB-B54D-8A61-3E83F9381F53}"/>
              </a:ext>
            </a:extLst>
          </p:cNvPr>
          <p:cNvSpPr txBox="1">
            <a:spLocks/>
          </p:cNvSpPr>
          <p:nvPr/>
        </p:nvSpPr>
        <p:spPr>
          <a:xfrm>
            <a:off x="755576" y="548680"/>
            <a:ext cx="7495455" cy="15121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8488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40" kern="1200">
                <a:solidFill>
                  <a:srgbClr val="0096FF"/>
                </a:solidFill>
                <a:latin typeface="Univers LT Std 45 Light"/>
                <a:ea typeface="Univers LT Std 45 Light"/>
                <a:cs typeface="Univers LT Std 45 Light"/>
                <a:sym typeface="Univers LT Std 45 Light"/>
              </a:defRPr>
            </a:lvl1pPr>
          </a:lstStyle>
          <a:p>
            <a:pPr algn="ctr"/>
            <a:r>
              <a:rPr lang="it-IT" sz="4400" dirty="0"/>
              <a:t>Welcome to CSAMA 2019 (16th </a:t>
            </a:r>
            <a:r>
              <a:rPr lang="it-IT" sz="4400" dirty="0" err="1"/>
              <a:t>edition</a:t>
            </a:r>
            <a:r>
              <a:rPr lang="it-IT" sz="4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4193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CSAMA Social </a:t>
            </a:r>
            <a:r>
              <a:rPr lang="it-IT" dirty="0" err="1"/>
              <a:t>Programme</a:t>
            </a:r>
            <a:endParaRPr lang="it-IT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Wednesday 24</a:t>
            </a:r>
            <a:r>
              <a:rPr lang="it-IT" baseline="30000" dirty="0"/>
              <a:t>th</a:t>
            </a:r>
            <a:r>
              <a:rPr lang="it-IT" dirty="0"/>
              <a:t> </a:t>
            </a:r>
            <a:r>
              <a:rPr lang="it-IT" dirty="0" err="1"/>
              <a:t>July</a:t>
            </a:r>
            <a:r>
              <a:rPr lang="it-IT" dirty="0"/>
              <a:t> 2019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91880" y="4437112"/>
            <a:ext cx="5544616" cy="2319368"/>
            <a:chOff x="2591272" y="4345009"/>
            <a:chExt cx="5544616" cy="2319368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1272" y="4345009"/>
              <a:ext cx="5544616" cy="2319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CasellaDiTesto 5"/>
            <p:cNvSpPr txBox="1"/>
            <p:nvPr/>
          </p:nvSpPr>
          <p:spPr>
            <a:xfrm>
              <a:off x="5939211" y="4368325"/>
              <a:ext cx="2196677" cy="42882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indent="0">
                <a:spcBef>
                  <a:spcPct val="20000"/>
                </a:spcBef>
                <a:buFont typeface="Arial" panose="020B0604020202020204" pitchFamily="34" charset="0"/>
                <a:buNone/>
                <a:defRPr sz="2000"/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/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/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/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/>
              </a:lvl5pPr>
              <a:lvl6pPr marL="25146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6pPr>
              <a:lvl7pPr marL="29718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7pPr>
              <a:lvl8pPr marL="3429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8pPr>
              <a:lvl9pPr marL="38862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9pPr>
            </a:lstStyle>
            <a:p>
              <a:pPr algn="r"/>
              <a:r>
                <a:rPr lang="it-IT" sz="2400" b="1" dirty="0" err="1">
                  <a:solidFill>
                    <a:schemeClr val="bg1"/>
                  </a:solidFill>
                  <a:latin typeface="+mj-lt"/>
                </a:rPr>
                <a:t>Rossalm</a:t>
              </a:r>
              <a:r>
                <a:rPr lang="it-IT" sz="2400" b="1" dirty="0">
                  <a:solidFill>
                    <a:schemeClr val="bg1"/>
                  </a:solidFill>
                  <a:latin typeface="+mj-lt"/>
                </a:rPr>
                <a:t> (2164m)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07504" y="4437111"/>
            <a:ext cx="3270903" cy="2319369"/>
            <a:chOff x="323528" y="1340767"/>
            <a:chExt cx="3816424" cy="270619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528" y="1340768"/>
              <a:ext cx="3816424" cy="2706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CasellaDiTesto 6"/>
            <p:cNvSpPr txBox="1"/>
            <p:nvPr/>
          </p:nvSpPr>
          <p:spPr>
            <a:xfrm>
              <a:off x="323528" y="1340767"/>
              <a:ext cx="2184455" cy="52755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defPPr>
                <a:defRPr lang="it-IT"/>
              </a:defPPr>
              <a:lvl1pPr indent="0">
                <a:spcBef>
                  <a:spcPct val="20000"/>
                </a:spcBef>
                <a:buFont typeface="Arial" panose="020B0604020202020204" pitchFamily="34" charset="0"/>
                <a:buNone/>
                <a:defRPr sz="2000"/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/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/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/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/>
              </a:lvl5pPr>
              <a:lvl6pPr marL="25146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6pPr>
              <a:lvl7pPr marL="29718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7pPr>
              <a:lvl8pPr marL="3429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8pPr>
              <a:lvl9pPr marL="38862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9pPr>
            </a:lstStyle>
            <a:p>
              <a:r>
                <a:rPr lang="it-IT" sz="2400" b="1">
                  <a:solidFill>
                    <a:srgbClr val="FFFFFF"/>
                  </a:solidFill>
                  <a:latin typeface="+mj-lt"/>
                </a:rPr>
                <a:t>Mount </a:t>
              </a:r>
              <a:r>
                <a:rPr lang="it-IT" sz="2400" b="1" dirty="0" err="1">
                  <a:solidFill>
                    <a:srgbClr val="FFFFFF"/>
                  </a:solidFill>
                  <a:latin typeface="+mj-lt"/>
                </a:rPr>
                <a:t>Plose</a:t>
              </a:r>
              <a:endParaRPr lang="it-IT" sz="2400" b="1" dirty="0">
                <a:solidFill>
                  <a:srgbClr val="FFFFFF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6768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CSAMA Social </a:t>
            </a:r>
            <a:r>
              <a:rPr lang="it-IT" dirty="0" err="1"/>
              <a:t>Programme</a:t>
            </a:r>
            <a:r>
              <a:rPr lang="it-IT" dirty="0"/>
              <a:t> – </a:t>
            </a:r>
            <a:r>
              <a:rPr lang="it-IT" dirty="0" err="1"/>
              <a:t>Timeline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2:50 pm</a:t>
            </a:r>
            <a:r>
              <a:rPr lang="en-US" sz="2000" dirty="0"/>
              <a:t>	We meet at “Casa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Gioventù</a:t>
            </a:r>
            <a:r>
              <a:rPr lang="en-US" sz="2000" dirty="0"/>
              <a:t>” and walk 1 min to the bus waiting for us in Via Dante.</a:t>
            </a:r>
          </a:p>
          <a:p>
            <a:pPr marL="1466850" indent="-1466850">
              <a:buNone/>
            </a:pPr>
            <a:r>
              <a:rPr lang="en-US" sz="2000" b="1" dirty="0"/>
              <a:t>	Please take </a:t>
            </a:r>
            <a:r>
              <a:rPr lang="en-US" sz="2000" dirty="0"/>
              <a:t>the underpass to cross “Via Peter </a:t>
            </a:r>
            <a:r>
              <a:rPr lang="en-US" sz="2000" dirty="0" err="1"/>
              <a:t>Mayr</a:t>
            </a:r>
            <a:r>
              <a:rPr lang="en-US" sz="2000" dirty="0"/>
              <a:t>.”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t="15135"/>
          <a:stretch/>
        </p:blipFill>
        <p:spPr>
          <a:xfrm>
            <a:off x="0" y="3224107"/>
            <a:ext cx="9144000" cy="363389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016" y="4149080"/>
            <a:ext cx="916360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928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CSAMA Social </a:t>
            </a:r>
            <a:r>
              <a:rPr lang="it-IT" dirty="0" err="1"/>
              <a:t>Programme</a:t>
            </a:r>
            <a:r>
              <a:rPr lang="it-IT" dirty="0"/>
              <a:t> – </a:t>
            </a:r>
            <a:r>
              <a:rPr lang="it-IT" dirty="0" err="1"/>
              <a:t>Timeline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3:00 pm</a:t>
            </a:r>
            <a:r>
              <a:rPr lang="en-US" sz="2000" dirty="0"/>
              <a:t>	The bus leaves towards the cable car station for </a:t>
            </a:r>
            <a:br>
              <a:rPr lang="en-US" sz="2000" dirty="0"/>
            </a:br>
            <a:r>
              <a:rPr lang="en-US" sz="2000" dirty="0"/>
              <a:t>Mount </a:t>
            </a:r>
            <a:r>
              <a:rPr lang="en-US" sz="2000" dirty="0" err="1"/>
              <a:t>Plose</a:t>
            </a:r>
            <a:r>
              <a:rPr lang="en-US" sz="2000" dirty="0"/>
              <a:t>.</a:t>
            </a:r>
          </a:p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3:30 pm</a:t>
            </a:r>
            <a:r>
              <a:rPr lang="en-US" sz="2000" dirty="0"/>
              <a:t>	The cable car takes us to the top of Mount </a:t>
            </a:r>
            <a:br>
              <a:rPr lang="en-US" sz="2000" dirty="0"/>
            </a:br>
            <a:r>
              <a:rPr lang="en-US" sz="2000" dirty="0" err="1"/>
              <a:t>Plose</a:t>
            </a:r>
            <a:r>
              <a:rPr lang="en-US" sz="2000" dirty="0"/>
              <a:t> in about 20-30 min.</a:t>
            </a:r>
          </a:p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45-60 min</a:t>
            </a:r>
            <a:r>
              <a:rPr lang="en-US" sz="2000" dirty="0"/>
              <a:t>	Hiking to </a:t>
            </a:r>
            <a:r>
              <a:rPr lang="en-US" sz="2000" dirty="0" err="1"/>
              <a:t>Rossalm</a:t>
            </a:r>
            <a:r>
              <a:rPr lang="en-US" sz="2000" dirty="0"/>
              <a:t> at 2200 m altitude.</a:t>
            </a:r>
          </a:p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6:00 pm</a:t>
            </a:r>
            <a:r>
              <a:rPr lang="en-US" sz="2000" dirty="0"/>
              <a:t>	Dinner at </a:t>
            </a:r>
            <a:r>
              <a:rPr lang="en-US" sz="2000" dirty="0" err="1"/>
              <a:t>Rossalm</a:t>
            </a:r>
            <a:r>
              <a:rPr lang="en-US" sz="2000" dirty="0"/>
              <a:t>.</a:t>
            </a:r>
          </a:p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8:00 pm</a:t>
            </a:r>
            <a:r>
              <a:rPr lang="en-US" sz="2000" dirty="0"/>
              <a:t>	Time to leave! We walk back to the </a:t>
            </a:r>
            <a:br>
              <a:rPr lang="en-US" sz="2000" dirty="0"/>
            </a:br>
            <a:r>
              <a:rPr lang="en-US" sz="2000" dirty="0"/>
              <a:t>bus from </a:t>
            </a:r>
            <a:r>
              <a:rPr lang="en-US" sz="2000" dirty="0" err="1"/>
              <a:t>Rossalm</a:t>
            </a:r>
            <a:r>
              <a:rPr lang="en-US" sz="2000" dirty="0"/>
              <a:t> (~1h).</a:t>
            </a:r>
          </a:p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9:00 pm</a:t>
            </a:r>
            <a:r>
              <a:rPr lang="en-US" sz="2000" dirty="0"/>
              <a:t>	The bus takes us back to </a:t>
            </a:r>
            <a:r>
              <a:rPr lang="en-US" sz="2000" dirty="0" err="1"/>
              <a:t>Brixen</a:t>
            </a:r>
            <a:r>
              <a:rPr lang="en-US" sz="2000" dirty="0"/>
              <a:t>.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5445224"/>
            <a:ext cx="1656184" cy="124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2924944"/>
            <a:ext cx="1259652" cy="167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5445224"/>
            <a:ext cx="2976382" cy="1243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6998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Please pack/bring: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43735"/>
          </a:xfrm>
        </p:spPr>
        <p:txBody>
          <a:bodyPr>
            <a:normAutofit/>
          </a:bodyPr>
          <a:lstStyle/>
          <a:p>
            <a:r>
              <a:rPr lang="en-US" sz="2000" dirty="0"/>
              <a:t>Solid footwear (hiking shoes or boots)</a:t>
            </a:r>
          </a:p>
          <a:p>
            <a:r>
              <a:rPr lang="en-US" sz="2000" dirty="0"/>
              <a:t>Jacket or warm sweater, scarf (it may get quite fresh)</a:t>
            </a:r>
            <a:endParaRPr lang="en-US" altLang="ja-JP" sz="2000" dirty="0"/>
          </a:p>
          <a:p>
            <a:endParaRPr lang="en-US" altLang="ja-JP" sz="2000" dirty="0"/>
          </a:p>
          <a:p>
            <a:endParaRPr lang="en-US" altLang="ja-JP" sz="2000" dirty="0"/>
          </a:p>
          <a:p>
            <a:endParaRPr lang="en-US" altLang="ja-JP" sz="2000" dirty="0"/>
          </a:p>
          <a:p>
            <a:endParaRPr lang="en-US" altLang="ja-JP" sz="2000" dirty="0"/>
          </a:p>
          <a:p>
            <a:endParaRPr lang="en-US" altLang="ja-JP" sz="2000" dirty="0"/>
          </a:p>
          <a:p>
            <a:endParaRPr lang="en-US" altLang="ja-JP" sz="2000" dirty="0"/>
          </a:p>
          <a:p>
            <a:endParaRPr lang="en-US" altLang="ja-JP" sz="2000" dirty="0"/>
          </a:p>
          <a:p>
            <a:endParaRPr lang="en-US" altLang="ja-JP" sz="2000" dirty="0"/>
          </a:p>
          <a:p>
            <a:pPr marL="0" indent="0">
              <a:buNone/>
            </a:pPr>
            <a:r>
              <a:rPr lang="en-US" altLang="ja-JP" sz="2000" b="1" dirty="0"/>
              <a:t>Please note: </a:t>
            </a:r>
            <a:r>
              <a:rPr lang="en-US" altLang="ja-JP" sz="2000" dirty="0"/>
              <a:t>If you will not attend the social </a:t>
            </a:r>
            <a:r>
              <a:rPr lang="en-US" altLang="ja-JP" sz="2000" dirty="0" err="1"/>
              <a:t>programme</a:t>
            </a:r>
            <a:r>
              <a:rPr lang="en-US" altLang="ja-JP" sz="2000" dirty="0"/>
              <a:t>, please let us know at the latest on Monday 22 July via email to</a:t>
            </a:r>
            <a:r>
              <a:rPr lang="en-US" altLang="ja-JP" sz="2000" b="1" dirty="0"/>
              <a:t> </a:t>
            </a:r>
            <a:r>
              <a:rPr lang="en-US" altLang="ja-JP" sz="2000" b="1" dirty="0" err="1"/>
              <a:t>simone.bell@embl.de</a:t>
            </a:r>
            <a:endParaRPr lang="en-US" altLang="ja-JP" sz="20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60" y="3212976"/>
            <a:ext cx="1623908" cy="162390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00000">
            <a:off x="2510347" y="2900340"/>
            <a:ext cx="1457437" cy="1535614"/>
          </a:xfrm>
          <a:prstGeom prst="rect">
            <a:avLst/>
          </a:prstGeom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9540" y="2865742"/>
            <a:ext cx="1935078" cy="1158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imbolo &quot;divieto&quot; 3"/>
          <p:cNvSpPr/>
          <p:nvPr/>
        </p:nvSpPr>
        <p:spPr>
          <a:xfrm>
            <a:off x="1593909" y="2924944"/>
            <a:ext cx="1782983" cy="1809012"/>
          </a:xfrm>
          <a:prstGeom prst="noSmoking">
            <a:avLst>
              <a:gd name="adj" fmla="val 6112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498677" y="3491346"/>
            <a:ext cx="1835696" cy="1336029"/>
          </a:xfrm>
          <a:prstGeom prst="rect">
            <a:avLst/>
          </a:prstGeom>
        </p:spPr>
      </p:pic>
      <p:sp>
        <p:nvSpPr>
          <p:cNvPr id="5" name="Forma a L 4"/>
          <p:cNvSpPr/>
          <p:nvPr/>
        </p:nvSpPr>
        <p:spPr>
          <a:xfrm rot="18842026">
            <a:off x="5406045" y="3252855"/>
            <a:ext cx="2219674" cy="721141"/>
          </a:xfrm>
          <a:prstGeom prst="corner">
            <a:avLst>
              <a:gd name="adj1" fmla="val 18862"/>
              <a:gd name="adj2" fmla="val 17770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6797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466</TotalTime>
  <Words>127</Words>
  <Application>Microsoft Macintosh PowerPoint</Application>
  <PresentationFormat>Presentazione su schermo (4:3)</PresentationFormat>
  <Paragraphs>41</Paragraphs>
  <Slides>5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1" baseType="lpstr">
      <vt:lpstr>Yu Gothic</vt:lpstr>
      <vt:lpstr>Arial</vt:lpstr>
      <vt:lpstr>Calibri</vt:lpstr>
      <vt:lpstr>Calibri Light</vt:lpstr>
      <vt:lpstr>Univers LT Std 45 Light</vt:lpstr>
      <vt:lpstr>Office Theme</vt:lpstr>
      <vt:lpstr>Presentazione standard di PowerPoint</vt:lpstr>
      <vt:lpstr>CSAMA Social Programme</vt:lpstr>
      <vt:lpstr>CSAMA Social Programme – Timeline</vt:lpstr>
      <vt:lpstr>CSAMA Social Programme – Timeline</vt:lpstr>
      <vt:lpstr>Please pack/bring:</vt:lpstr>
    </vt:vector>
  </TitlesOfParts>
  <Manager/>
  <Company>EMBL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CSAMA Social Programme</dc:title>
  <dc:subject/>
  <dc:creator>Simone Bell</dc:creator>
  <cp:keywords/>
  <dc:description/>
  <cp:lastModifiedBy>Wolfgang Huber</cp:lastModifiedBy>
  <cp:revision>43</cp:revision>
  <cp:lastPrinted>2017-06-07T01:20:04Z</cp:lastPrinted>
  <dcterms:created xsi:type="dcterms:W3CDTF">2015-06-12T06:49:37Z</dcterms:created>
  <dcterms:modified xsi:type="dcterms:W3CDTF">2019-07-22T06:24:30Z</dcterms:modified>
  <cp:category/>
</cp:coreProperties>
</file>

<file path=docProps/thumbnail.jpeg>
</file>